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2"/>
  </p:notesMasterIdLst>
  <p:handoutMasterIdLst>
    <p:handoutMasterId r:id="rId13"/>
  </p:handoutMasterIdLst>
  <p:sldIdLst>
    <p:sldId id="256" r:id="rId5"/>
    <p:sldId id="277" r:id="rId6"/>
    <p:sldId id="262" r:id="rId7"/>
    <p:sldId id="294" r:id="rId8"/>
    <p:sldId id="289" r:id="rId9"/>
    <p:sldId id="295" r:id="rId10"/>
    <p:sldId id="27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98" autoAdjust="0"/>
    <p:restoredTop sz="94694"/>
  </p:normalViewPr>
  <p:slideViewPr>
    <p:cSldViewPr snapToGrid="0">
      <p:cViewPr varScale="1">
        <p:scale>
          <a:sx n="121" d="100"/>
          <a:sy n="121" d="100"/>
        </p:scale>
        <p:origin x="624" y="17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5320" y="152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11/12/23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11/12/23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Paul: Analagoy of NPO to boxer</a:t>
            </a:r>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79264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Gabriel’s slide</a:t>
            </a:r>
          </a:p>
          <a:p>
            <a:r>
              <a:rPr lang="en-GB" dirty="0"/>
              <a:t>A</a:t>
            </a:r>
            <a:r>
              <a:rPr lang="en-CH" dirty="0"/>
              <a:t>ctions are eg number of hackathons, number of participants     Impacts are eg met new contacts/ expanded network, hired by partner, new skills acquired</a:t>
            </a:r>
          </a:p>
          <a:p>
            <a:r>
              <a:rPr lang="en-CH" dirty="0"/>
              <a:t>IRIS+ framework overwhelming number of KPIs and many will not be relevant to a particular NPO. Also does not help with how to measure the KPI.</a:t>
            </a:r>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2641473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Magdalena’s slide</a:t>
            </a:r>
          </a:p>
          <a:p>
            <a:r>
              <a:rPr lang="en-GB" dirty="0"/>
              <a:t>P</a:t>
            </a:r>
            <a:r>
              <a:rPr lang="en-CH" dirty="0"/>
              <a:t>otential sources of funding: grants and funds. New sources can become available at any time and it is easier for us to monitor vs each and every NPO to try to stay abreast. Can do smart matching using AI to make sure there is some fit with qualifying criteria for grant.</a:t>
            </a:r>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034421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Reshma’s slide</a:t>
            </a:r>
          </a:p>
          <a:p>
            <a:r>
              <a:rPr lang="en-CH" dirty="0"/>
              <a:t>Survey screenshot plus mentioning how follow up event survey is linked to the LinkedIn certification badge that is already used.</a:t>
            </a:r>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700747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Jean Cedric’s slide</a:t>
            </a:r>
          </a:p>
          <a:p>
            <a:r>
              <a:rPr lang="en-CH" dirty="0"/>
              <a:t>Dashboard screenshot and expolain it</a:t>
            </a:r>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1353626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Say thank you altogether as team</a:t>
            </a:r>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4111333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GB"/>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GB"/>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GB"/>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GB"/>
              <a:t>Click to edit Master text styles</a:t>
            </a:r>
          </a:p>
          <a:p>
            <a:pPr lvl="1"/>
            <a:r>
              <a:rPr lang="en-GB"/>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GB"/>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GB"/>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GB"/>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GB"/>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GB"/>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noProof="0" dirty="0"/>
              <a:t>Year</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24CE0E97-85AE-BE9D-BB93-C4A7A78A64A9}"/>
              </a:ext>
            </a:extLst>
          </p:cNvPr>
          <p:cNvSpPr>
            <a:spLocks noGrp="1"/>
          </p:cNvSpPr>
          <p:nvPr>
            <p:ph sz="quarter" idx="16"/>
          </p:nvPr>
        </p:nvSpPr>
        <p:spPr>
          <a:xfrm>
            <a:off x="838200" y="2138363"/>
            <a:ext cx="10515600" cy="36957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GB"/>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GB"/>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GB"/>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GB"/>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GB"/>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GB"/>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GB"/>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GB"/>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GB"/>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GB"/>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GB"/>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GB"/>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GB"/>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GB"/>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GB"/>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GB"/>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086429" y="4434840"/>
            <a:ext cx="5822036" cy="1122202"/>
          </a:xfrm>
        </p:spPr>
        <p:txBody>
          <a:bodyPr/>
          <a:lstStyle/>
          <a:p>
            <a:r>
              <a:rPr lang="en-US" sz="5400" dirty="0"/>
              <a:t>Pitch deck</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086429" y="5586889"/>
            <a:ext cx="5822035" cy="1012693"/>
          </a:xfrm>
        </p:spPr>
        <p:txBody>
          <a:bodyPr>
            <a:normAutofit/>
          </a:bodyPr>
          <a:lstStyle/>
          <a:p>
            <a:r>
              <a:rPr lang="en-US" sz="3200" dirty="0"/>
              <a:t>The Metrics Marvels</a:t>
            </a:r>
          </a:p>
          <a:p>
            <a:r>
              <a:rPr lang="en-US" dirty="0" err="1"/>
              <a:t>Brevi</a:t>
            </a:r>
            <a:r>
              <a:rPr lang="en-US" dirty="0"/>
              <a:t>, G., </a:t>
            </a:r>
            <a:r>
              <a:rPr lang="en-US" dirty="0" err="1"/>
              <a:t>Czempas</a:t>
            </a:r>
            <a:r>
              <a:rPr lang="en-US" dirty="0"/>
              <a:t>, M., </a:t>
            </a:r>
            <a:r>
              <a:rPr lang="en-US" dirty="0" err="1"/>
              <a:t>Jagan</a:t>
            </a:r>
            <a:r>
              <a:rPr lang="en-US" dirty="0"/>
              <a:t>, R., Janes, P., </a:t>
            </a:r>
            <a:r>
              <a:rPr lang="en-US" dirty="0" err="1"/>
              <a:t>Ntwari</a:t>
            </a:r>
            <a:r>
              <a:rPr lang="en-US" dirty="0"/>
              <a:t>, J.C. </a:t>
            </a:r>
          </a:p>
        </p:txBody>
      </p:sp>
    </p:spTree>
    <p:extLst>
      <p:ext uri="{BB962C8B-B14F-4D97-AF65-F5344CB8AC3E}">
        <p14:creationId xmlns:p14="http://schemas.microsoft.com/office/powerpoint/2010/main" val="164242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lstStyle/>
          <a:p>
            <a:r>
              <a:rPr lang="en-US" dirty="0"/>
              <a:t>ABOUT METRICS MARVELS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924175"/>
            <a:ext cx="3171825" cy="2519363"/>
          </a:xfrm>
        </p:spPr>
        <p:txBody>
          <a:bodyPr>
            <a:normAutofit/>
          </a:bodyPr>
          <a:lstStyle/>
          <a:p>
            <a:r>
              <a:rPr lang="en-US" dirty="0"/>
              <a:t>At Metrics Marvels, we empower non-profit organizations with a means for them to assess not only their actions, but the IMPACTS of those actions. </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US" smtClean="0"/>
              <a:pPr/>
              <a:t>2</a:t>
            </a:fld>
            <a:endParaRPr lang="en-US" dirty="0"/>
          </a:p>
        </p:txBody>
      </p:sp>
      <p:pic>
        <p:nvPicPr>
          <p:cNvPr id="16" name="Picture 15" descr="A person in a suit and tie&#10;&#10;Description automatically generated">
            <a:extLst>
              <a:ext uri="{FF2B5EF4-FFF2-40B4-BE49-F238E27FC236}">
                <a16:creationId xmlns:a16="http://schemas.microsoft.com/office/drawing/2014/main" id="{BF22EAC4-AA9D-17FB-D452-903A2A8BB307}"/>
              </a:ext>
            </a:extLst>
          </p:cNvPr>
          <p:cNvPicPr>
            <a:picLocks noChangeAspect="1"/>
          </p:cNvPicPr>
          <p:nvPr/>
        </p:nvPicPr>
        <p:blipFill>
          <a:blip r:embed="rId3"/>
          <a:stretch>
            <a:fillRect/>
          </a:stretch>
        </p:blipFill>
        <p:spPr>
          <a:xfrm>
            <a:off x="7686678" y="4183856"/>
            <a:ext cx="1305294" cy="1305294"/>
          </a:xfrm>
          <a:prstGeom prst="rect">
            <a:avLst/>
          </a:prstGeom>
        </p:spPr>
      </p:pic>
      <p:pic>
        <p:nvPicPr>
          <p:cNvPr id="18" name="Picture 17" descr="A person smiling at the camera&#10;&#10;Description automatically generated">
            <a:extLst>
              <a:ext uri="{FF2B5EF4-FFF2-40B4-BE49-F238E27FC236}">
                <a16:creationId xmlns:a16="http://schemas.microsoft.com/office/drawing/2014/main" id="{907D75A9-CEBB-B713-04B1-5943356B920B}"/>
              </a:ext>
            </a:extLst>
          </p:cNvPr>
          <p:cNvPicPr>
            <a:picLocks noChangeAspect="1"/>
          </p:cNvPicPr>
          <p:nvPr/>
        </p:nvPicPr>
        <p:blipFill>
          <a:blip r:embed="rId4"/>
          <a:stretch>
            <a:fillRect/>
          </a:stretch>
        </p:blipFill>
        <p:spPr>
          <a:xfrm>
            <a:off x="6030081" y="2346008"/>
            <a:ext cx="1305294" cy="1305294"/>
          </a:xfrm>
          <a:prstGeom prst="rect">
            <a:avLst/>
          </a:prstGeom>
        </p:spPr>
      </p:pic>
      <p:pic>
        <p:nvPicPr>
          <p:cNvPr id="20" name="Picture 19" descr="A person smiling for a selfie&#10;&#10;Description automatically generated">
            <a:extLst>
              <a:ext uri="{FF2B5EF4-FFF2-40B4-BE49-F238E27FC236}">
                <a16:creationId xmlns:a16="http://schemas.microsoft.com/office/drawing/2014/main" id="{1A278C1A-6F3B-53D6-32E6-73215C7F99AF}"/>
              </a:ext>
            </a:extLst>
          </p:cNvPr>
          <p:cNvPicPr>
            <a:picLocks noChangeAspect="1"/>
          </p:cNvPicPr>
          <p:nvPr/>
        </p:nvPicPr>
        <p:blipFill>
          <a:blip r:embed="rId5"/>
          <a:stretch>
            <a:fillRect/>
          </a:stretch>
        </p:blipFill>
        <p:spPr>
          <a:xfrm>
            <a:off x="9197161" y="2346008"/>
            <a:ext cx="1306800" cy="1306800"/>
          </a:xfrm>
          <a:prstGeom prst="rect">
            <a:avLst/>
          </a:prstGeom>
        </p:spPr>
      </p:pic>
      <p:pic>
        <p:nvPicPr>
          <p:cNvPr id="22" name="Picture 21" descr="A person smiling for a picture&#10;&#10;Description automatically generated">
            <a:extLst>
              <a:ext uri="{FF2B5EF4-FFF2-40B4-BE49-F238E27FC236}">
                <a16:creationId xmlns:a16="http://schemas.microsoft.com/office/drawing/2014/main" id="{3836E480-2533-F991-E1FC-AFAF0EA93668}"/>
              </a:ext>
            </a:extLst>
          </p:cNvPr>
          <p:cNvPicPr>
            <a:picLocks noChangeAspect="1"/>
          </p:cNvPicPr>
          <p:nvPr/>
        </p:nvPicPr>
        <p:blipFill>
          <a:blip r:embed="rId6"/>
          <a:stretch>
            <a:fillRect/>
          </a:stretch>
        </p:blipFill>
        <p:spPr>
          <a:xfrm>
            <a:off x="7676543" y="527842"/>
            <a:ext cx="1306800" cy="1306800"/>
          </a:xfrm>
          <a:prstGeom prst="rect">
            <a:avLst/>
          </a:prstGeom>
        </p:spPr>
      </p:pic>
      <p:pic>
        <p:nvPicPr>
          <p:cNvPr id="28" name="Picture 27" descr="A person in a blue shirt&#10;&#10;Description automatically generated">
            <a:extLst>
              <a:ext uri="{FF2B5EF4-FFF2-40B4-BE49-F238E27FC236}">
                <a16:creationId xmlns:a16="http://schemas.microsoft.com/office/drawing/2014/main" id="{35121D7C-650C-7662-5C03-E3C1D425BAE7}"/>
              </a:ext>
            </a:extLst>
          </p:cNvPr>
          <p:cNvPicPr>
            <a:picLocks/>
          </p:cNvPicPr>
          <p:nvPr/>
        </p:nvPicPr>
        <p:blipFill>
          <a:blip r:embed="rId7"/>
          <a:stretch>
            <a:fillRect/>
          </a:stretch>
        </p:blipFill>
        <p:spPr>
          <a:xfrm>
            <a:off x="10130279" y="4790891"/>
            <a:ext cx="1306800" cy="1305294"/>
          </a:xfrm>
          <a:prstGeom prst="rect">
            <a:avLst/>
          </a:prstGeom>
        </p:spPr>
      </p:pic>
      <p:pic>
        <p:nvPicPr>
          <p:cNvPr id="30" name="Picture 29" descr="A person wearing boxing gloves&#10;&#10;Description automatically generated">
            <a:extLst>
              <a:ext uri="{FF2B5EF4-FFF2-40B4-BE49-F238E27FC236}">
                <a16:creationId xmlns:a16="http://schemas.microsoft.com/office/drawing/2014/main" id="{6B34FB87-637E-BC4D-D4CE-3C9971F0F2CD}"/>
              </a:ext>
            </a:extLst>
          </p:cNvPr>
          <p:cNvPicPr>
            <a:picLocks noChangeAspect="1"/>
          </p:cNvPicPr>
          <p:nvPr/>
        </p:nvPicPr>
        <p:blipFill>
          <a:blip r:embed="rId8"/>
          <a:stretch>
            <a:fillRect/>
          </a:stretch>
        </p:blipFill>
        <p:spPr>
          <a:xfrm>
            <a:off x="-365478" y="2778117"/>
            <a:ext cx="5935349" cy="1405740"/>
          </a:xfrm>
          <a:prstGeom prst="rect">
            <a:avLst/>
          </a:prstGeom>
        </p:spPr>
      </p:pic>
      <p:sp>
        <p:nvSpPr>
          <p:cNvPr id="31" name="Title 1">
            <a:extLst>
              <a:ext uri="{FF2B5EF4-FFF2-40B4-BE49-F238E27FC236}">
                <a16:creationId xmlns:a16="http://schemas.microsoft.com/office/drawing/2014/main" id="{2A8B4777-5806-4E61-7CCC-EBC1C27F071E}"/>
              </a:ext>
              <a:ext uri="{C183D7F6-B498-43B3-948B-1728B52AA6E4}">
                <adec:decorative xmlns:adec="http://schemas.microsoft.com/office/drawing/2017/decorative" val="0"/>
              </a:ext>
            </a:extLst>
          </p:cNvPr>
          <p:cNvSpPr txBox="1">
            <a:spLocks/>
          </p:cNvSpPr>
          <p:nvPr/>
        </p:nvSpPr>
        <p:spPr>
          <a:xfrm>
            <a:off x="1313348" y="4329915"/>
            <a:ext cx="3171825" cy="90453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2800" kern="1200" cap="all" spc="150" baseline="0">
                <a:solidFill>
                  <a:schemeClr val="bg1"/>
                </a:solidFill>
                <a:latin typeface="+mj-lt"/>
                <a:ea typeface="+mj-ea"/>
                <a:cs typeface="+mj-cs"/>
              </a:defRPr>
            </a:lvl1pPr>
          </a:lstStyle>
          <a:p>
            <a:r>
              <a:rPr lang="en-US" sz="2000" dirty="0">
                <a:latin typeface="+mn-lt"/>
              </a:rPr>
              <a:t>HELPING NON-PROFITS Measure IMPACT, NOT JUST NUMBERS</a:t>
            </a:r>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307380"/>
            <a:ext cx="8421688" cy="1325563"/>
          </a:xfrm>
        </p:spPr>
        <p:txBody>
          <a:bodyPr/>
          <a:lstStyle/>
          <a:p>
            <a:r>
              <a:rPr lang="en-US" dirty="0">
                <a:solidFill>
                  <a:schemeClr val="tx1"/>
                </a:solidFill>
              </a:rPr>
              <a:t>PROBLEM</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815991" y="3882088"/>
            <a:ext cx="3409168" cy="1057308"/>
          </a:xfrm>
        </p:spPr>
        <p:txBody>
          <a:bodyPr>
            <a:normAutofit/>
          </a:bodyPr>
          <a:lstStyle/>
          <a:p>
            <a:r>
              <a:rPr lang="en-US" sz="1800" dirty="0">
                <a:solidFill>
                  <a:schemeClr val="tx1"/>
                </a:solidFill>
              </a:rPr>
              <a:t>Overwhelming # of KPIs to consider</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7761350" y="3713190"/>
            <a:ext cx="4031030" cy="1057308"/>
          </a:xfrm>
        </p:spPr>
        <p:txBody>
          <a:bodyPr/>
          <a:lstStyle/>
          <a:p>
            <a:r>
              <a:rPr lang="en-US" sz="1800" dirty="0">
                <a:solidFill>
                  <a:schemeClr val="tx1"/>
                </a:solidFill>
              </a:rPr>
              <a:t>Lack of standardization in impact reports</a:t>
            </a:r>
          </a:p>
          <a:p>
            <a:endParaRPr lang="en-US" dirty="0">
              <a:solidFill>
                <a:schemeClr val="tx1"/>
              </a:solidFill>
            </a:endParaRP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060784" y="1918605"/>
            <a:ext cx="8636109" cy="1057308"/>
          </a:xfrm>
        </p:spPr>
        <p:txBody>
          <a:bodyPr>
            <a:normAutofit fontScale="92500" lnSpcReduction="20000"/>
          </a:bodyPr>
          <a:lstStyle/>
          <a:p>
            <a:r>
              <a:rPr lang="en-US" sz="1900" dirty="0">
                <a:solidFill>
                  <a:schemeClr val="tx1"/>
                </a:solidFill>
              </a:rPr>
              <a:t>Non-profit orgs need some means to demonstrate impact to secure sustained funding</a:t>
            </a:r>
          </a:p>
          <a:p>
            <a:endParaRPr lang="en-US" sz="1800" dirty="0">
              <a:solidFill>
                <a:schemeClr val="tx1"/>
              </a:solidFill>
            </a:endParaRPr>
          </a:p>
          <a:p>
            <a:r>
              <a:rPr lang="en-US" sz="1800" dirty="0">
                <a:solidFill>
                  <a:schemeClr val="tx1"/>
                </a:solidFill>
              </a:rPr>
              <a:t>BUT ………..</a:t>
            </a:r>
          </a:p>
          <a:p>
            <a:endParaRPr lang="en-US" dirty="0">
              <a:solidFill>
                <a:schemeClr val="tx1"/>
              </a:solidFill>
            </a:endParaRP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7584940" y="5051595"/>
            <a:ext cx="4031030" cy="1057308"/>
          </a:xfrm>
        </p:spPr>
        <p:txBody>
          <a:bodyPr>
            <a:normAutofit/>
          </a:bodyPr>
          <a:lstStyle/>
          <a:p>
            <a:r>
              <a:rPr lang="en-US" sz="1800" dirty="0">
                <a:solidFill>
                  <a:schemeClr val="tx1"/>
                </a:solidFill>
              </a:rPr>
              <a:t>Current impact reports often focused on actions, but not the impact of those actions</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solidFill>
                  <a:schemeClr val="tx1"/>
                </a:solidFill>
              </a:rPr>
              <a:pPr/>
              <a:t>3</a:t>
            </a:fld>
            <a:endParaRPr lang="en-US" dirty="0">
              <a:solidFill>
                <a:schemeClr val="tx1"/>
              </a:solidFill>
            </a:endParaRPr>
          </a:p>
        </p:txBody>
      </p:sp>
      <p:pic>
        <p:nvPicPr>
          <p:cNvPr id="16" name="Picture 15" descr="A black background with a black square&#10;&#10;Description automatically generated with medium confidence">
            <a:extLst>
              <a:ext uri="{FF2B5EF4-FFF2-40B4-BE49-F238E27FC236}">
                <a16:creationId xmlns:a16="http://schemas.microsoft.com/office/drawing/2014/main" id="{E0DC3172-8F22-5C14-A2A1-7F6994FA5F3A}"/>
              </a:ext>
            </a:extLst>
          </p:cNvPr>
          <p:cNvPicPr>
            <a:picLocks noChangeAspect="1"/>
          </p:cNvPicPr>
          <p:nvPr/>
        </p:nvPicPr>
        <p:blipFill>
          <a:blip r:embed="rId3"/>
          <a:stretch>
            <a:fillRect/>
          </a:stretch>
        </p:blipFill>
        <p:spPr>
          <a:xfrm>
            <a:off x="4826000" y="3254155"/>
            <a:ext cx="2540000" cy="2540000"/>
          </a:xfrm>
          <a:prstGeom prst="rect">
            <a:avLst/>
          </a:prstGeom>
        </p:spPr>
      </p:pic>
      <p:sp>
        <p:nvSpPr>
          <p:cNvPr id="22" name="Title 1">
            <a:extLst>
              <a:ext uri="{FF2B5EF4-FFF2-40B4-BE49-F238E27FC236}">
                <a16:creationId xmlns:a16="http://schemas.microsoft.com/office/drawing/2014/main" id="{B0615664-9DF4-872B-248E-D35F63B5C510}"/>
              </a:ext>
            </a:extLst>
          </p:cNvPr>
          <p:cNvSpPr txBox="1">
            <a:spLocks/>
          </p:cNvSpPr>
          <p:nvPr/>
        </p:nvSpPr>
        <p:spPr>
          <a:xfrm>
            <a:off x="2058822" y="758995"/>
            <a:ext cx="842168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bg1"/>
                </a:solidFill>
                <a:latin typeface="+mj-lt"/>
                <a:ea typeface="+mj-ea"/>
                <a:cs typeface="+mj-cs"/>
              </a:defRPr>
            </a:lvl1pPr>
          </a:lstStyle>
          <a:p>
            <a:endParaRPr lang="en-GB" dirty="0">
              <a:solidFill>
                <a:schemeClr val="tx1"/>
              </a:solidFill>
            </a:endParaRPr>
          </a:p>
        </p:txBody>
      </p:sp>
    </p:spTree>
    <p:extLst>
      <p:ext uri="{BB962C8B-B14F-4D97-AF65-F5344CB8AC3E}">
        <p14:creationId xmlns:p14="http://schemas.microsoft.com/office/powerpoint/2010/main" val="1593920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126621"/>
            <a:ext cx="8421688" cy="1325563"/>
          </a:xfrm>
        </p:spPr>
        <p:txBody>
          <a:bodyPr/>
          <a:lstStyle/>
          <a:p>
            <a:r>
              <a:rPr lang="en-US" dirty="0"/>
              <a:t>SOLUTION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7216419" y="4193263"/>
            <a:ext cx="4268445" cy="365125"/>
          </a:xfrm>
        </p:spPr>
        <p:txBody>
          <a:bodyPr vert="horz" lIns="91440" tIns="45720" rIns="91440" bIns="45720" rtlCol="0" anchor="t">
            <a:normAutofit lnSpcReduction="10000"/>
          </a:bodyPr>
          <a:lstStyle/>
          <a:p>
            <a:pPr algn="l"/>
            <a:r>
              <a:rPr lang="en-US" dirty="0"/>
              <a:t>SOCIAL MEDIA ENGAGEMENT</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7216183" y="4700488"/>
            <a:ext cx="4031030" cy="1057308"/>
          </a:xfrm>
        </p:spPr>
        <p:txBody>
          <a:bodyPr/>
          <a:lstStyle/>
          <a:p>
            <a:pPr algn="l"/>
            <a:r>
              <a:rPr lang="en-US" dirty="0"/>
              <a:t>We help you track user engagement across your social media channels</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1661316" y="3828138"/>
            <a:ext cx="4031945" cy="365125"/>
          </a:xfrm>
        </p:spPr>
        <p:txBody>
          <a:bodyPr>
            <a:normAutofit lnSpcReduction="10000"/>
          </a:bodyPr>
          <a:lstStyle/>
          <a:p>
            <a:pPr algn="l"/>
            <a:r>
              <a:rPr lang="en-US" dirty="0"/>
              <a:t>IMPACT REPORT GENERATION</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1661455" y="4335363"/>
            <a:ext cx="4031030" cy="1057308"/>
          </a:xfrm>
        </p:spPr>
        <p:txBody>
          <a:bodyPr/>
          <a:lstStyle/>
          <a:p>
            <a:pPr algn="l"/>
            <a:r>
              <a:rPr lang="en-US" dirty="0"/>
              <a:t>One-click  annual impact report generation</a:t>
            </a:r>
          </a:p>
          <a:p>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660540" y="5169646"/>
            <a:ext cx="4435460" cy="365125"/>
          </a:xfrm>
        </p:spPr>
        <p:txBody>
          <a:bodyPr>
            <a:normAutofit fontScale="77500" lnSpcReduction="20000"/>
          </a:bodyPr>
          <a:lstStyle/>
          <a:p>
            <a:pPr algn="l"/>
            <a:r>
              <a:rPr lang="en-US" sz="2900" dirty="0"/>
              <a:t>FUNDING SOURCES</a:t>
            </a:r>
            <a:endParaRPr lang="en-US" dirty="0"/>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661053" y="5676871"/>
            <a:ext cx="4031030" cy="1057308"/>
          </a:xfrm>
        </p:spPr>
        <p:txBody>
          <a:bodyPr/>
          <a:lstStyle/>
          <a:p>
            <a:pPr algn="l"/>
            <a:r>
              <a:rPr lang="en-US" dirty="0"/>
              <a:t>We notify you of existing + new potential funding sources</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1661718" y="2272994"/>
            <a:ext cx="4031945" cy="365125"/>
          </a:xfrm>
        </p:spPr>
        <p:txBody>
          <a:bodyPr>
            <a:normAutofit lnSpcReduction="10000"/>
          </a:bodyPr>
          <a:lstStyle/>
          <a:p>
            <a:pPr algn="l"/>
            <a:r>
              <a:rPr lang="en-US" dirty="0"/>
              <a:t>EVENT IMPACT TRACKING</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1662231" y="2780219"/>
            <a:ext cx="4031030" cy="1057308"/>
          </a:xfrm>
        </p:spPr>
        <p:txBody>
          <a:bodyPr/>
          <a:lstStyle/>
          <a:p>
            <a:pPr algn="l"/>
            <a:r>
              <a:rPr lang="en-US" dirty="0"/>
              <a:t>We show you the impact your events had on the participants and partners, and how well it met their aims</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4</a:t>
            </a:fld>
            <a:endParaRPr lang="en-US" dirty="0"/>
          </a:p>
        </p:txBody>
      </p:sp>
      <p:sp>
        <p:nvSpPr>
          <p:cNvPr id="15" name="Text Placeholder 8">
            <a:extLst>
              <a:ext uri="{FF2B5EF4-FFF2-40B4-BE49-F238E27FC236}">
                <a16:creationId xmlns:a16="http://schemas.microsoft.com/office/drawing/2014/main" id="{93D4447F-A159-605C-C6B6-1E5944E3D81C}"/>
              </a:ext>
            </a:extLst>
          </p:cNvPr>
          <p:cNvSpPr txBox="1">
            <a:spLocks/>
          </p:cNvSpPr>
          <p:nvPr/>
        </p:nvSpPr>
        <p:spPr>
          <a:xfrm>
            <a:off x="7215268" y="3551772"/>
            <a:ext cx="4031945" cy="36512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t>AND COMING SOON …….</a:t>
            </a:r>
          </a:p>
        </p:txBody>
      </p:sp>
      <p:sp>
        <p:nvSpPr>
          <p:cNvPr id="16" name="Title 1">
            <a:extLst>
              <a:ext uri="{FF2B5EF4-FFF2-40B4-BE49-F238E27FC236}">
                <a16:creationId xmlns:a16="http://schemas.microsoft.com/office/drawing/2014/main" id="{41ABFD60-9103-722D-E061-6ABC2998E8D8}"/>
              </a:ext>
            </a:extLst>
          </p:cNvPr>
          <p:cNvSpPr txBox="1">
            <a:spLocks/>
          </p:cNvSpPr>
          <p:nvPr/>
        </p:nvSpPr>
        <p:spPr>
          <a:xfrm>
            <a:off x="2287495" y="834207"/>
            <a:ext cx="842168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bg1"/>
                </a:solidFill>
                <a:latin typeface="+mj-lt"/>
                <a:ea typeface="+mj-ea"/>
                <a:cs typeface="+mj-cs"/>
              </a:defRPr>
            </a:lvl1pPr>
          </a:lstStyle>
          <a:p>
            <a:r>
              <a:rPr lang="en-GB" sz="2400" dirty="0"/>
              <a:t>IMPACT ASSESSMENT PLATFORM</a:t>
            </a:r>
          </a:p>
        </p:txBody>
      </p:sp>
    </p:spTree>
    <p:extLst>
      <p:ext uri="{BB962C8B-B14F-4D97-AF65-F5344CB8AC3E}">
        <p14:creationId xmlns:p14="http://schemas.microsoft.com/office/powerpoint/2010/main" val="1876251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4752673" y="2891602"/>
            <a:ext cx="5433204" cy="365125"/>
          </a:xfrm>
        </p:spPr>
        <p:txBody>
          <a:bodyPr vert="horz" lIns="91440" tIns="45720" rIns="91440" bIns="45720" rtlCol="0" anchor="t">
            <a:normAutofit lnSpcReduction="10000"/>
          </a:bodyPr>
          <a:lstStyle/>
          <a:p>
            <a:r>
              <a:rPr lang="en-US" dirty="0"/>
              <a:t>RESHMA’s </a:t>
            </a:r>
            <a:r>
              <a:rPr lang="en-US" dirty="0" err="1"/>
              <a:t>SLlDE</a:t>
            </a:r>
            <a:endParaRPr lang="en-US" dirty="0"/>
          </a:p>
          <a:p>
            <a:endParaRPr lang="en-US" dirty="0"/>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844941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4752673" y="2891602"/>
            <a:ext cx="5433204" cy="365125"/>
          </a:xfrm>
        </p:spPr>
        <p:txBody>
          <a:bodyPr vert="horz" lIns="91440" tIns="45720" rIns="91440" bIns="45720" rtlCol="0" anchor="t">
            <a:normAutofit lnSpcReduction="10000"/>
          </a:bodyPr>
          <a:lstStyle/>
          <a:p>
            <a:r>
              <a:rPr lang="en-US" dirty="0"/>
              <a:t>JEAN CEDRIC’s </a:t>
            </a:r>
            <a:r>
              <a:rPr lang="en-US" dirty="0" err="1"/>
              <a:t>SLlDE</a:t>
            </a:r>
            <a:endParaRPr lang="en-US" dirty="0"/>
          </a:p>
          <a:p>
            <a:endParaRPr lang="en-US" dirty="0"/>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714192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a:normAutofit/>
          </a:bodyPr>
          <a:lstStyle/>
          <a:p>
            <a:r>
              <a:rPr lang="en-US" dirty="0"/>
              <a:t>The Metrics Marvels</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2436493926"/>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 Minimalist sales pitch_Win32_v3" id="{94A97C69-66A9-4087-9F82-0ACADC7B1165}" vid="{910C8C3F-0EFE-4D8C-9BA0-48E193664EF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C1F447F-FAA8-4106-988B-648F3C8EDB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BF405E-7930-4D5C-ABB3-493E9D6D6CEA}">
  <ds:schemaRefs>
    <ds:schemaRef ds:uri="http://schemas.microsoft.com/sharepoint/v3/contenttype/forms"/>
  </ds:schemaRefs>
</ds:datastoreItem>
</file>

<file path=customXml/itemProps3.xml><?xml version="1.0" encoding="utf-8"?>
<ds:datastoreItem xmlns:ds="http://schemas.openxmlformats.org/officeDocument/2006/customXml" ds:itemID="{6EA97235-BEC4-4F82-87A8-2F5DAD53B5F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Monoline</Template>
  <TotalTime>1074</TotalTime>
  <Words>356</Words>
  <Application>Microsoft Macintosh PowerPoint</Application>
  <PresentationFormat>Widescreen</PresentationFormat>
  <Paragraphs>51</Paragraphs>
  <Slides>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Tenorite</vt:lpstr>
      <vt:lpstr>Monoline</vt:lpstr>
      <vt:lpstr>Pitch deck</vt:lpstr>
      <vt:lpstr>ABOUT METRICS MARVELS</vt:lpstr>
      <vt:lpstr>PROBLEM</vt:lpstr>
      <vt:lpstr>SOLUTION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Paul Janes</dc:creator>
  <cp:lastModifiedBy>Paul Janes</cp:lastModifiedBy>
  <cp:revision>52</cp:revision>
  <dcterms:created xsi:type="dcterms:W3CDTF">2023-11-11T15:02:42Z</dcterms:created>
  <dcterms:modified xsi:type="dcterms:W3CDTF">2023-11-12T09:05:17Z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